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3" r:id="rId10"/>
    <p:sldId id="266" r:id="rId11"/>
    <p:sldId id="25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3F4"/>
    <a:srgbClr val="F3F9FA"/>
    <a:srgbClr val="AA8FBB"/>
    <a:srgbClr val="EA6E1A"/>
    <a:srgbClr val="7ABC32"/>
    <a:srgbClr val="20886F"/>
    <a:srgbClr val="E6F9BD"/>
    <a:srgbClr val="FFFF99"/>
    <a:srgbClr val="005C2A"/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vision banner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427"/>
          <a:stretch/>
        </p:blipFill>
        <p:spPr bwMode="auto">
          <a:xfrm>
            <a:off x="0" y="2671763"/>
            <a:ext cx="12192000" cy="2971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142875" y="2100262"/>
            <a:ext cx="4114800" cy="4114800"/>
          </a:xfrm>
          <a:prstGeom prst="ellipse">
            <a:avLst/>
          </a:prstGeom>
          <a:solidFill>
            <a:srgbClr val="FFFFFF">
              <a:alpha val="60000"/>
            </a:srgbClr>
          </a:solidFill>
          <a:ln w="38100">
            <a:solidFill>
              <a:srgbClr val="8D9EB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mYndNext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662" y="5847624"/>
            <a:ext cx="2017951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5172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5BAE-C20E-4805-83E8-F369D9EFC51B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FA0B-8A49-4495-8B22-BB53FD67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9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5BAE-C20E-4805-83E8-F369D9EFC51B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FA0B-8A49-4495-8B22-BB53FD67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43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vision banner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427"/>
          <a:stretch/>
        </p:blipFill>
        <p:spPr bwMode="auto">
          <a:xfrm>
            <a:off x="0" y="0"/>
            <a:ext cx="4134678" cy="1007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134678" y="0"/>
            <a:ext cx="8057322" cy="1007827"/>
          </a:xfrm>
          <a:prstGeom prst="rect">
            <a:avLst/>
          </a:prstGeom>
          <a:solidFill>
            <a:srgbClr val="3BF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11470421" y="6366675"/>
            <a:ext cx="496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D120BAC-19A8-4428-BAE8-3FFB16C6C72D}" type="slidenum">
              <a:rPr lang="en-US" b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pPr algn="ctr"/>
              <a:t>‹#›</a:t>
            </a:fld>
            <a:endParaRPr lang="en-US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2" descr="mYndNext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7" y="6315324"/>
            <a:ext cx="1169642" cy="472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5163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5BAE-C20E-4805-83E8-F369D9EFC51B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FA0B-8A49-4495-8B22-BB53FD67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3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5BAE-C20E-4805-83E8-F369D9EFC51B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FA0B-8A49-4495-8B22-BB53FD67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4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5BAE-C20E-4805-83E8-F369D9EFC51B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FA0B-8A49-4495-8B22-BB53FD67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18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5BAE-C20E-4805-83E8-F369D9EFC51B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FA0B-8A49-4495-8B22-BB53FD67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26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5BAE-C20E-4805-83E8-F369D9EFC51B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FA0B-8A49-4495-8B22-BB53FD67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01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5BAE-C20E-4805-83E8-F369D9EFC51B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FA0B-8A49-4495-8B22-BB53FD67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4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5BAE-C20E-4805-83E8-F369D9EFC51B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FA0B-8A49-4495-8B22-BB53FD67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9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95BAE-C20E-4805-83E8-F369D9EFC51B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BFA0B-8A49-4495-8B22-BB53FD67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2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6945" y="3372832"/>
            <a:ext cx="73157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Point </a:t>
            </a:r>
            <a:r>
              <a:rPr lang="en-US" sz="9600" dirty="0" smtClean="0">
                <a:solidFill>
                  <a:srgbClr val="20886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of</a:t>
            </a:r>
            <a:r>
              <a:rPr lang="en-US" sz="9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9600" dirty="0" smtClean="0">
                <a:solidFill>
                  <a:srgbClr val="008E4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View</a:t>
            </a:r>
            <a:endParaRPr lang="en-US" sz="9600" dirty="0">
              <a:solidFill>
                <a:srgbClr val="008E4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8866" y="1168046"/>
            <a:ext cx="962192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6400" dirty="0" smtClean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SharePoint 2019 Changes</a:t>
            </a:r>
            <a:endParaRPr lang="en-US" sz="6400" dirty="0">
              <a:solidFill>
                <a:srgbClr val="C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1824" y="286630"/>
            <a:ext cx="2266497" cy="88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43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2205985" y="1149520"/>
            <a:ext cx="8308821" cy="1667138"/>
          </a:xfrm>
          <a:prstGeom prst="rect">
            <a:avLst/>
          </a:prstGeom>
          <a:solidFill>
            <a:srgbClr val="FFFFFF">
              <a:lumMod val="95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pitchFamily="34" charset="-128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2205984" y="2913574"/>
            <a:ext cx="8308821" cy="1667138"/>
          </a:xfrm>
          <a:prstGeom prst="rect">
            <a:avLst/>
          </a:prstGeom>
          <a:solidFill>
            <a:srgbClr val="E7ECEC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600" smtClean="0">
              <a:solidFill>
                <a:srgbClr val="000000"/>
              </a:solidFill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214076" y="4669098"/>
            <a:ext cx="8308821" cy="1667138"/>
          </a:xfrm>
          <a:prstGeom prst="rect">
            <a:avLst/>
          </a:prstGeom>
          <a:solidFill>
            <a:srgbClr val="FFF9E5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600" smtClean="0">
              <a:solidFill>
                <a:srgbClr val="000000"/>
              </a:solidFill>
              <a:latin typeface="Arial" charset="0"/>
              <a:ea typeface="MS PGothic" pitchFamily="34" charset="-128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2285206" y="2171111"/>
            <a:ext cx="1600200" cy="38100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START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675608" y="1143794"/>
            <a:ext cx="507259" cy="1664208"/>
          </a:xfrm>
          <a:prstGeom prst="roundRect">
            <a:avLst>
              <a:gd name="adj" fmla="val 11517"/>
            </a:avLst>
          </a:prstGeom>
          <a:solidFill>
            <a:srgbClr val="FFECAF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SP 2013</a:t>
            </a:r>
          </a:p>
        </p:txBody>
      </p:sp>
      <p:sp>
        <p:nvSpPr>
          <p:cNvPr id="7" name="Flowchart: Decision 6"/>
          <p:cNvSpPr/>
          <p:nvPr/>
        </p:nvSpPr>
        <p:spPr bwMode="auto">
          <a:xfrm>
            <a:off x="4173083" y="1979227"/>
            <a:ext cx="1862252" cy="764767"/>
          </a:xfrm>
          <a:prstGeom prst="flowChartDecision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Claims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Authentication ?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809206" y="2361611"/>
            <a:ext cx="365760" cy="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6019006" y="2361611"/>
            <a:ext cx="365760" cy="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sp>
        <p:nvSpPr>
          <p:cNvPr id="10" name="Rounded Rectangle 9"/>
          <p:cNvSpPr/>
          <p:nvPr/>
        </p:nvSpPr>
        <p:spPr bwMode="auto">
          <a:xfrm>
            <a:off x="6361906" y="2090851"/>
            <a:ext cx="2095500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Upgrade all Site Collections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to 15 mode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8868092" y="2090851"/>
            <a:ext cx="1371600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Backup Databases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8472646" y="2361611"/>
            <a:ext cx="365760" cy="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sp>
        <p:nvSpPr>
          <p:cNvPr id="13" name="Rounded Rectangle 12"/>
          <p:cNvSpPr/>
          <p:nvPr/>
        </p:nvSpPr>
        <p:spPr bwMode="auto">
          <a:xfrm>
            <a:off x="4266406" y="1288074"/>
            <a:ext cx="1688080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Convert to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Claims Authentication</a:t>
            </a:r>
          </a:p>
        </p:txBody>
      </p:sp>
      <p:cxnSp>
        <p:nvCxnSpPr>
          <p:cNvPr id="14" name="Elbow Connector 13"/>
          <p:cNvCxnSpPr>
            <a:endCxn id="10" idx="0"/>
          </p:cNvCxnSpPr>
          <p:nvPr/>
        </p:nvCxnSpPr>
        <p:spPr bwMode="auto">
          <a:xfrm>
            <a:off x="5948249" y="1546435"/>
            <a:ext cx="1461407" cy="544416"/>
          </a:xfrm>
          <a:prstGeom prst="bentConnector2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sp>
        <p:nvSpPr>
          <p:cNvPr id="15" name="Rounded Rectangle 14"/>
          <p:cNvSpPr/>
          <p:nvPr/>
        </p:nvSpPr>
        <p:spPr bwMode="auto">
          <a:xfrm>
            <a:off x="1675607" y="2896394"/>
            <a:ext cx="507259" cy="1664208"/>
          </a:xfrm>
          <a:prstGeom prst="roundRect">
            <a:avLst>
              <a:gd name="adj" fmla="val 11517"/>
            </a:avLst>
          </a:prstGeom>
          <a:solidFill>
            <a:srgbClr val="2D2D8A">
              <a:lumMod val="20000"/>
              <a:lumOff val="8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vert270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SP 2016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2285206" y="3001960"/>
            <a:ext cx="1371600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Restore SP 2013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Databases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3895498" y="3001960"/>
            <a:ext cx="1371600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Create New Web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Application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3580606" y="3303700"/>
            <a:ext cx="274320" cy="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sp>
        <p:nvSpPr>
          <p:cNvPr id="19" name="Rounded Rectangle 18"/>
          <p:cNvSpPr/>
          <p:nvPr/>
        </p:nvSpPr>
        <p:spPr bwMode="auto">
          <a:xfrm>
            <a:off x="5581990" y="3001960"/>
            <a:ext cx="1371600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Install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Full Trust Solution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5307670" y="3272720"/>
            <a:ext cx="274320" cy="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6953590" y="3291725"/>
            <a:ext cx="274320" cy="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sp>
        <p:nvSpPr>
          <p:cNvPr id="22" name="Rounded Rectangle 21"/>
          <p:cNvSpPr/>
          <p:nvPr/>
        </p:nvSpPr>
        <p:spPr bwMode="auto">
          <a:xfrm>
            <a:off x="7226050" y="3009285"/>
            <a:ext cx="2145756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Mount &amp; Upgrade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Restored SP 2013 Databases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2285206" y="3878874"/>
            <a:ext cx="1371600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Backup Databases</a:t>
            </a:r>
          </a:p>
        </p:txBody>
      </p:sp>
      <p:sp>
        <p:nvSpPr>
          <p:cNvPr id="24" name="Rounded Rectangle 23"/>
          <p:cNvSpPr/>
          <p:nvPr/>
        </p:nvSpPr>
        <p:spPr bwMode="auto">
          <a:xfrm>
            <a:off x="1675606" y="4657518"/>
            <a:ext cx="507259" cy="1664208"/>
          </a:xfrm>
          <a:prstGeom prst="roundRect">
            <a:avLst>
              <a:gd name="adj" fmla="val 11517"/>
            </a:avLst>
          </a:prstGeom>
          <a:solidFill>
            <a:srgbClr val="E9EFAB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vert270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SP 2019</a:t>
            </a:r>
            <a:endParaRPr lang="en-US" sz="1400" dirty="0">
              <a:solidFill>
                <a:srgbClr val="000000"/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2285206" y="5090749"/>
            <a:ext cx="1371600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Restore SP 2016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Databases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3895498" y="5090749"/>
            <a:ext cx="1371600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Create New Web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Application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3580606" y="5392489"/>
            <a:ext cx="274320" cy="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sp>
        <p:nvSpPr>
          <p:cNvPr id="28" name="Rounded Rectangle 27"/>
          <p:cNvSpPr/>
          <p:nvPr/>
        </p:nvSpPr>
        <p:spPr bwMode="auto">
          <a:xfrm>
            <a:off x="5581990" y="5090749"/>
            <a:ext cx="1371600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Install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Full Trust Solution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5307670" y="5361509"/>
            <a:ext cx="274320" cy="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6953590" y="5380514"/>
            <a:ext cx="274320" cy="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sp>
        <p:nvSpPr>
          <p:cNvPr id="31" name="Rounded Rectangle 30"/>
          <p:cNvSpPr/>
          <p:nvPr/>
        </p:nvSpPr>
        <p:spPr bwMode="auto">
          <a:xfrm>
            <a:off x="7226050" y="5098074"/>
            <a:ext cx="2145756" cy="541520"/>
          </a:xfrm>
          <a:prstGeom prst="round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Mount &amp; Upgrade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Restored SP 2016 Databases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835087" y="2026217"/>
            <a:ext cx="533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Yes</a:t>
            </a:r>
            <a:endParaRPr lang="en-US" sz="1200" dirty="0">
              <a:solidFill>
                <a:srgbClr val="000000"/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0809" y="1792624"/>
            <a:ext cx="533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No</a:t>
            </a:r>
            <a:endParaRPr lang="en-US" sz="1200" dirty="0">
              <a:solidFill>
                <a:srgbClr val="000000"/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cxnSp>
        <p:nvCxnSpPr>
          <p:cNvPr id="34" name="Elbow Connector 33"/>
          <p:cNvCxnSpPr>
            <a:stCxn id="11" idx="2"/>
            <a:endCxn id="16" idx="0"/>
          </p:cNvCxnSpPr>
          <p:nvPr/>
        </p:nvCxnSpPr>
        <p:spPr bwMode="auto">
          <a:xfrm rot="5400000">
            <a:off x="6077655" y="-474278"/>
            <a:ext cx="369589" cy="6582886"/>
          </a:xfrm>
          <a:prstGeom prst="bentConnector3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cxnSp>
        <p:nvCxnSpPr>
          <p:cNvPr id="35" name="Elbow Connector 34"/>
          <p:cNvCxnSpPr>
            <a:stCxn id="22" idx="3"/>
            <a:endCxn id="23" idx="0"/>
          </p:cNvCxnSpPr>
          <p:nvPr/>
        </p:nvCxnSpPr>
        <p:spPr bwMode="auto">
          <a:xfrm flipH="1">
            <a:off x="2971006" y="3280045"/>
            <a:ext cx="6400800" cy="598829"/>
          </a:xfrm>
          <a:prstGeom prst="bentConnector4">
            <a:avLst>
              <a:gd name="adj1" fmla="val -3571"/>
              <a:gd name="adj2" fmla="val 72607"/>
            </a:avLst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cxnSp>
        <p:nvCxnSpPr>
          <p:cNvPr id="36" name="Straight Connector 35"/>
          <p:cNvCxnSpPr>
            <a:stCxn id="23" idx="2"/>
            <a:endCxn id="25" idx="0"/>
          </p:cNvCxnSpPr>
          <p:nvPr/>
        </p:nvCxnSpPr>
        <p:spPr bwMode="auto">
          <a:xfrm>
            <a:off x="2971006" y="4420394"/>
            <a:ext cx="0" cy="670355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cxnSp>
        <p:nvCxnSpPr>
          <p:cNvPr id="37" name="Straight Connector 36"/>
          <p:cNvCxnSpPr>
            <a:stCxn id="7" idx="0"/>
          </p:cNvCxnSpPr>
          <p:nvPr/>
        </p:nvCxnSpPr>
        <p:spPr bwMode="auto">
          <a:xfrm flipV="1">
            <a:off x="5104209" y="1817195"/>
            <a:ext cx="0" cy="162032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med" len="med"/>
            <a:tailEnd type="stealth" w="lg" len="lg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2960645" y="167921"/>
            <a:ext cx="86448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5C2A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 2019 – High Level Migration Approach</a:t>
            </a:r>
            <a:endParaRPr lang="en-US" sz="3600" dirty="0">
              <a:solidFill>
                <a:srgbClr val="005C2A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65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29270" y="3372832"/>
            <a:ext cx="579113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Thank </a:t>
            </a:r>
            <a:r>
              <a:rPr lang="en-US" sz="9600" dirty="0" smtClean="0">
                <a:solidFill>
                  <a:srgbClr val="008E4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You</a:t>
            </a:r>
            <a:endParaRPr lang="en-US" sz="9600" dirty="0">
              <a:solidFill>
                <a:srgbClr val="008E4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28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0645" y="167921"/>
            <a:ext cx="53462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5C2A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 2019 – Key Milestones</a:t>
            </a:r>
            <a:endParaRPr lang="en-US" sz="3600" dirty="0">
              <a:solidFill>
                <a:srgbClr val="005C2A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4" name="Pentagon 63"/>
          <p:cNvSpPr/>
          <p:nvPr/>
        </p:nvSpPr>
        <p:spPr bwMode="auto">
          <a:xfrm>
            <a:off x="579120" y="2562965"/>
            <a:ext cx="11383486" cy="1295400"/>
          </a:xfrm>
          <a:prstGeom prst="homePlate">
            <a:avLst/>
          </a:prstGeom>
          <a:solidFill>
            <a:srgbClr val="FFEBAB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600" smtClean="0">
              <a:solidFill>
                <a:srgbClr val="000000"/>
              </a:solidFill>
              <a:latin typeface="Arial" charset="0"/>
              <a:ea typeface="MS PGothic" pitchFamily="34" charset="-128"/>
            </a:endParaRPr>
          </a:p>
        </p:txBody>
      </p:sp>
      <p:sp>
        <p:nvSpPr>
          <p:cNvPr id="65" name="Oval 64"/>
          <p:cNvSpPr/>
          <p:nvPr/>
        </p:nvSpPr>
        <p:spPr bwMode="auto">
          <a:xfrm>
            <a:off x="1112520" y="2927342"/>
            <a:ext cx="609600" cy="609600"/>
          </a:xfrm>
          <a:prstGeom prst="ellipse">
            <a:avLst/>
          </a:prstGeom>
          <a:solidFill>
            <a:srgbClr val="FFFFFF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pitchFamily="34" charset="-128"/>
            </a:endParaRPr>
          </a:p>
        </p:txBody>
      </p:sp>
      <p:cxnSp>
        <p:nvCxnSpPr>
          <p:cNvPr id="66" name="Straight Connector 65"/>
          <p:cNvCxnSpPr/>
          <p:nvPr/>
        </p:nvCxnSpPr>
        <p:spPr bwMode="auto">
          <a:xfrm>
            <a:off x="1417320" y="3688874"/>
            <a:ext cx="0" cy="118872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380206" y="4790976"/>
            <a:ext cx="24087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B05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SharePoint 2019 Vision/Strategy Outlined @ the </a:t>
            </a:r>
            <a:r>
              <a:rPr lang="en-US" sz="1600" dirty="0" smtClean="0">
                <a:solidFill>
                  <a:srgbClr val="FFC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SharePoint Conference</a:t>
            </a:r>
            <a:endParaRPr lang="en-US" sz="1600" dirty="0">
              <a:solidFill>
                <a:srgbClr val="FFC000"/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79120" y="2239640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May</a:t>
            </a:r>
            <a:endParaRPr lang="en-US" sz="1600" b="1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09231" y="2239639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July</a:t>
            </a:r>
            <a:endParaRPr lang="en-US" sz="1600" b="1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6061112" y="2905063"/>
            <a:ext cx="609600" cy="609600"/>
          </a:xfrm>
          <a:prstGeom prst="ellipse">
            <a:avLst/>
          </a:prstGeom>
          <a:solidFill>
            <a:srgbClr val="FFFFFF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pitchFamily="34" charset="-128"/>
            </a:endParaRPr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3872769" y="3681159"/>
            <a:ext cx="0" cy="128016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72" name="TextBox 71"/>
          <p:cNvSpPr txBox="1"/>
          <p:nvPr/>
        </p:nvSpPr>
        <p:spPr>
          <a:xfrm>
            <a:off x="3093720" y="4790976"/>
            <a:ext cx="24087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70C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SharePoint 2019 Public Preview Released on July 24</a:t>
            </a:r>
            <a:endParaRPr lang="en-US" sz="1600" dirty="0">
              <a:solidFill>
                <a:srgbClr val="0070C0"/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sp>
        <p:nvSpPr>
          <p:cNvPr id="73" name="Oval 72"/>
          <p:cNvSpPr/>
          <p:nvPr/>
        </p:nvSpPr>
        <p:spPr bwMode="auto">
          <a:xfrm>
            <a:off x="3586815" y="2954960"/>
            <a:ext cx="609600" cy="609600"/>
          </a:xfrm>
          <a:prstGeom prst="ellipse">
            <a:avLst/>
          </a:prstGeom>
          <a:solidFill>
            <a:srgbClr val="FFFFFF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pitchFamily="34" charset="-128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9926803" y="2905063"/>
            <a:ext cx="609600" cy="609600"/>
          </a:xfrm>
          <a:prstGeom prst="ellipse">
            <a:avLst/>
          </a:prstGeom>
          <a:solidFill>
            <a:srgbClr val="FFFFFF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pitchFamily="34" charset="-128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642012" y="2253040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Sep</a:t>
            </a:r>
            <a:endParaRPr lang="en-US" sz="1600" b="1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8074793" y="2239640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Nov</a:t>
            </a:r>
            <a:endParaRPr lang="en-US" sz="1600" b="1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8532968" y="2905063"/>
            <a:ext cx="609600" cy="609600"/>
          </a:xfrm>
          <a:prstGeom prst="ellipse">
            <a:avLst/>
          </a:prstGeom>
          <a:solidFill>
            <a:srgbClr val="FFFFFF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pitchFamily="34" charset="-128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9507703" y="2253039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Dec</a:t>
            </a:r>
            <a:endParaRPr lang="en-US" sz="1600" b="1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cxnSp>
        <p:nvCxnSpPr>
          <p:cNvPr id="79" name="Straight Connector 78"/>
          <p:cNvCxnSpPr>
            <a:stCxn id="77" idx="6"/>
            <a:endCxn id="74" idx="2"/>
          </p:cNvCxnSpPr>
          <p:nvPr/>
        </p:nvCxnSpPr>
        <p:spPr bwMode="auto">
          <a:xfrm>
            <a:off x="9142568" y="3209863"/>
            <a:ext cx="784235" cy="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/>
          <p:nvPr/>
        </p:nvCxnSpPr>
        <p:spPr bwMode="auto">
          <a:xfrm>
            <a:off x="9534685" y="3259760"/>
            <a:ext cx="0" cy="1280160"/>
          </a:xfrm>
          <a:prstGeom prst="line">
            <a:avLst/>
          </a:prstGeom>
          <a:solidFill>
            <a:srgbClr val="BBE0E3"/>
          </a:solidFill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81" name="TextBox 80"/>
          <p:cNvSpPr txBox="1"/>
          <p:nvPr/>
        </p:nvSpPr>
        <p:spPr>
          <a:xfrm>
            <a:off x="8303346" y="4792107"/>
            <a:ext cx="24087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Anticipated General Availability (??)</a:t>
            </a:r>
            <a:endParaRPr lang="en-US" sz="1600" dirty="0">
              <a:solidFill>
                <a:srgbClr val="C00000"/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0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0645" y="167921"/>
            <a:ext cx="58115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5C2A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 2019 – Key New </a:t>
            </a:r>
            <a:r>
              <a:rPr lang="en-US" sz="3600" dirty="0" err="1" smtClean="0">
                <a:solidFill>
                  <a:srgbClr val="005C2A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Offerigs</a:t>
            </a:r>
            <a:endParaRPr lang="en-US" sz="3600" dirty="0">
              <a:solidFill>
                <a:srgbClr val="005C2A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81875" y="1314191"/>
            <a:ext cx="2172946" cy="1111938"/>
          </a:xfrm>
          <a:prstGeom prst="rect">
            <a:avLst/>
          </a:prstGeom>
          <a:solidFill>
            <a:srgbClr val="DAEDEF">
              <a:lumMod val="9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Modern UI Experience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1006" y="1333522"/>
            <a:ext cx="8534400" cy="1092607"/>
          </a:xfrm>
          <a:prstGeom prst="rect">
            <a:avLst/>
          </a:prstGeom>
          <a:noFill/>
          <a:ln>
            <a:solidFill>
              <a:srgbClr val="00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Modern Team Site Template has ben been introduced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Modern Lists and Libraries have been added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Modern experience has been added to Pages, Lists &amp; Libraries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Home Page which is part of Modern 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UI experience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gives 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users unified access to all of their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sites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81875" y="2537241"/>
            <a:ext cx="2172946" cy="2292936"/>
          </a:xfrm>
          <a:prstGeom prst="rect">
            <a:avLst/>
          </a:prstGeom>
          <a:solidFill>
            <a:srgbClr val="DAF7AB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Usability</a:t>
            </a:r>
            <a:endParaRPr lang="en-US" sz="1200" b="1" dirty="0">
              <a:solidFill>
                <a:srgbClr val="0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61502" y="2537242"/>
            <a:ext cx="8543903" cy="2292935"/>
          </a:xfrm>
          <a:prstGeom prst="rect">
            <a:avLst/>
          </a:prstGeom>
          <a:noFill/>
          <a:ln>
            <a:solidFill>
              <a:srgbClr val="000000"/>
            </a:solidFill>
            <a:prstDash val="sysDot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>
                <a:latin typeface="Calibri" panose="020F0502020204030204" pitchFamily="34" charset="0"/>
              </a:defRPr>
            </a:lvl1pPr>
          </a:lstStyle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SharePoint 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Server 2019 Public Preview can now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render PDF documents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on the server. Users no longer need to rely on a PDF viewer client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application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Modern Sharing experience has been enabled via introduction of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Secure Sharing Links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Improved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Fast Site Creation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has been introduced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Options to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configure both Authenticated and Anonymous SMTP 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dded to Central Administration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Support for special characters in file name -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#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%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added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URL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Path Length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limit increased to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400 Unicode Units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New 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Web Parts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MS 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Forms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Planner, File Previewer, Activity Part, Connector Part, 3D File Viewer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Groups and Teams in existing Team Sites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File Preview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1875" y="4964847"/>
            <a:ext cx="2172946" cy="923836"/>
          </a:xfrm>
          <a:prstGeom prst="rect">
            <a:avLst/>
          </a:prstGeom>
          <a:solidFill>
            <a:srgbClr val="ECEC70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Storage</a:t>
            </a:r>
            <a:endParaRPr lang="en-US" sz="1200" b="1" dirty="0">
              <a:solidFill>
                <a:srgbClr val="0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006" y="4964847"/>
            <a:ext cx="8534400" cy="892552"/>
          </a:xfrm>
          <a:prstGeom prst="rect">
            <a:avLst/>
          </a:prstGeom>
          <a:noFill/>
          <a:ln>
            <a:solidFill>
              <a:srgbClr val="000000"/>
            </a:solidFill>
            <a:prstDash val="sysDot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>
                <a:latin typeface="Calibri" panose="020F0502020204030204" pitchFamily="34" charset="0"/>
              </a:defRPr>
            </a:lvl1pPr>
          </a:lstStyle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File Upload limit raised to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15 GB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from from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10 GB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8745" y="6063040"/>
            <a:ext cx="10823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**</a:t>
            </a:r>
            <a:r>
              <a:rPr lang="en-US" sz="14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 </a:t>
            </a:r>
            <a:r>
              <a:rPr lang="en-US" sz="1400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The information above is indicative and may change when SharePoint 2019 is formally released</a:t>
            </a:r>
            <a:endParaRPr lang="en-US" sz="1400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10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0645" y="167921"/>
            <a:ext cx="68687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5C2A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 2019 – Feature Improvements</a:t>
            </a:r>
            <a:endParaRPr lang="en-US" sz="3600" dirty="0">
              <a:solidFill>
                <a:srgbClr val="005C2A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81875" y="1314191"/>
            <a:ext cx="2186216" cy="1311993"/>
          </a:xfrm>
          <a:prstGeom prst="rect">
            <a:avLst/>
          </a:prstGeom>
          <a:solidFill>
            <a:srgbClr val="DAEDEF">
              <a:lumMod val="9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Usability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71006" y="1333522"/>
            <a:ext cx="8534400" cy="1292662"/>
          </a:xfrm>
          <a:prstGeom prst="rect">
            <a:avLst/>
          </a:prstGeom>
          <a:noFill/>
          <a:ln>
            <a:solidFill>
              <a:srgbClr val="00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Character File Path Limit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has been increased to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400 Characters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from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260 Characters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improved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OneDrive Sync Client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has been introduced for syncing files with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devices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Improved Communication Site Template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offering Modern Experience has been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added</a:t>
            </a: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 2019 allows any user having contribute access to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restore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deleted items from recycle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bin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New PowerShell Cmdlets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have been introduced for improved administration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Improved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SharePoint mobile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App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1875" y="2743994"/>
            <a:ext cx="2186216" cy="1092607"/>
          </a:xfrm>
          <a:prstGeom prst="rect">
            <a:avLst/>
          </a:prstGeom>
          <a:solidFill>
            <a:srgbClr val="DAF7AB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Experience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71006" y="2763325"/>
            <a:ext cx="8534400" cy="1092607"/>
          </a:xfrm>
          <a:prstGeom prst="rect">
            <a:avLst/>
          </a:prstGeom>
          <a:noFill/>
          <a:ln>
            <a:solidFill>
              <a:srgbClr val="00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Improved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Suite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Navigation and App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Launcher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ensures a seamless user experience across SharePoint Online and SharePoint 2019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Improved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mobility experience/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difference between Online &amp; On-premises Apps has been bridged</a:t>
            </a:r>
            <a:endParaRPr kumimoji="0" lang="en-US" sz="13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Improved Distributed Cache will provide a more stable experience w.r.t. features that depend on the same. Upgraded Distributed Cache will use </a:t>
            </a:r>
            <a:r>
              <a:rPr kumimoji="0" lang="en-US" sz="13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AppFabricVelocity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Cache for background garbage collection.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681875" y="4007210"/>
            <a:ext cx="2186216" cy="1092607"/>
          </a:xfrm>
          <a:prstGeom prst="rect">
            <a:avLst/>
          </a:prstGeom>
          <a:solidFill>
            <a:srgbClr val="ECEC70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Search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71006" y="4026541"/>
            <a:ext cx="8534400" cy="1092607"/>
          </a:xfrm>
          <a:prstGeom prst="rect">
            <a:avLst/>
          </a:prstGeom>
          <a:noFill/>
          <a:ln>
            <a:solidFill>
              <a:srgbClr val="00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Modern improved search experience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Improved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Hybrid Search Experience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Contextual Type-ahead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Search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New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Hybrid Search </a:t>
            </a: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Bar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for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monitoring 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status of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hybrid 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configuration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using a single view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Bing Search Integration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1875" y="5910640"/>
            <a:ext cx="10823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**</a:t>
            </a:r>
            <a:r>
              <a:rPr lang="en-US" sz="14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 </a:t>
            </a:r>
            <a:r>
              <a:rPr lang="en-US" sz="1400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The information above is indicative and may change when SharePoint 2019 is formally released</a:t>
            </a:r>
            <a:endParaRPr lang="en-US" sz="1400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50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0645" y="167921"/>
            <a:ext cx="72253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5C2A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 2019 – Significant Deprecations</a:t>
            </a:r>
            <a:endParaRPr lang="en-US" sz="3600" dirty="0">
              <a:solidFill>
                <a:srgbClr val="005C2A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81875" y="1314191"/>
            <a:ext cx="2186216" cy="1092607"/>
          </a:xfrm>
          <a:prstGeom prst="rect">
            <a:avLst/>
          </a:prstGeom>
          <a:solidFill>
            <a:srgbClr val="DAEDEF">
              <a:lumMod val="9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Services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1006" y="1333522"/>
            <a:ext cx="8534400" cy="1092607"/>
          </a:xfrm>
          <a:prstGeom prst="rect">
            <a:avLst/>
          </a:prstGeom>
          <a:noFill/>
          <a:ln>
            <a:solidFill>
              <a:srgbClr val="00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Access Services 2010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will be supported but deprecated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Access Services 2013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will be supported but deprecated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Aggregated Newsfeed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feature will be set to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read-only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Performance Point Services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will be deprecated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Machine Translation Service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will be deprecated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81875" y="2577407"/>
            <a:ext cx="2186216" cy="1111938"/>
          </a:xfrm>
          <a:prstGeom prst="rect">
            <a:avLst/>
          </a:prstGeom>
          <a:solidFill>
            <a:srgbClr val="DAF7AB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Tools/Components</a:t>
            </a:r>
            <a:endParaRPr lang="en-US" sz="1200" b="1" dirty="0">
              <a:solidFill>
                <a:srgbClr val="0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71006" y="2596738"/>
            <a:ext cx="8534400" cy="1092607"/>
          </a:xfrm>
          <a:prstGeom prst="rect">
            <a:avLst/>
          </a:prstGeom>
          <a:noFill/>
          <a:ln>
            <a:solidFill>
              <a:srgbClr val="00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InfoPath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will be supported but deprecated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SharePoint Designer 2013 will be supported but a new version will not be released (to be phased out by 2026)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Site Mailboxes are being deprecated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Lists.GetListItemChangesWithKnowledge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&amp; </a:t>
            </a: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Lists.UpdateListItemsWithKnowledge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List Web 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Services will be deprecated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1875" y="5258594"/>
            <a:ext cx="10823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**</a:t>
            </a:r>
            <a:r>
              <a:rPr lang="en-US" sz="14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 </a:t>
            </a:r>
            <a:r>
              <a:rPr lang="en-US" sz="1400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The information above is indicative and may change when SharePoint 2019 is formally released</a:t>
            </a:r>
            <a:endParaRPr lang="en-US" sz="1400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55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0645" y="167921"/>
            <a:ext cx="5075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5C2A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 2019 – Key Removals</a:t>
            </a:r>
            <a:endParaRPr lang="en-US" sz="3600" dirty="0">
              <a:solidFill>
                <a:srgbClr val="005C2A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1875" y="1314191"/>
            <a:ext cx="2186216" cy="1092607"/>
          </a:xfrm>
          <a:prstGeom prst="rect">
            <a:avLst/>
          </a:prstGeom>
          <a:solidFill>
            <a:srgbClr val="DAEDEF">
              <a:lumMod val="9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Components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971006" y="1333522"/>
            <a:ext cx="8534400" cy="1092607"/>
          </a:xfrm>
          <a:prstGeom prst="rect">
            <a:avLst/>
          </a:prstGeom>
          <a:noFill/>
          <a:ln>
            <a:solidFill>
              <a:srgbClr val="00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Code based Sandboxed Solutions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will be removed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Digest Authentication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will be removed</a:t>
            </a:r>
          </a:p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Incoming Email Automatic Mode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will be removed</a:t>
            </a: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PowerPivot Gallery &amp; Refresh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will be removed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1875" y="2577407"/>
            <a:ext cx="2186216" cy="1092607"/>
          </a:xfrm>
          <a:prstGeom prst="rect">
            <a:avLst/>
          </a:prstGeom>
          <a:solidFill>
            <a:srgbClr val="DAF7AB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Platform</a:t>
            </a:r>
            <a:endParaRPr lang="en-US" sz="1200" b="1" dirty="0">
              <a:solidFill>
                <a:srgbClr val="0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71006" y="2596738"/>
            <a:ext cx="8534400" cy="1092607"/>
          </a:xfrm>
          <a:prstGeom prst="rect">
            <a:avLst/>
          </a:prstGeom>
          <a:noFill/>
          <a:ln>
            <a:solidFill>
              <a:srgbClr val="00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Support for </a:t>
            </a: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Multi-tenancy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will be removed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1875" y="3840623"/>
            <a:ext cx="2186216" cy="1092607"/>
          </a:xfrm>
          <a:prstGeom prst="rect">
            <a:avLst/>
          </a:prstGeom>
          <a:solidFill>
            <a:srgbClr val="ECEC70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Services</a:t>
            </a:r>
            <a:endParaRPr lang="en-US" sz="1200" b="1" dirty="0">
              <a:solidFill>
                <a:srgbClr val="0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71006" y="3859954"/>
            <a:ext cx="8534400" cy="1092607"/>
          </a:xfrm>
          <a:prstGeom prst="rect">
            <a:avLst/>
          </a:prstGeom>
          <a:noFill/>
          <a:ln>
            <a:solidFill>
              <a:srgbClr val="00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3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Visio Services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will no longer be supported due to withdrawal of Silver-Light support</a:t>
            </a: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2600" y="5258594"/>
            <a:ext cx="10823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**</a:t>
            </a:r>
            <a:r>
              <a:rPr lang="en-US" sz="14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 </a:t>
            </a:r>
            <a:r>
              <a:rPr lang="en-US" sz="1400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The information above is indicative and may change when SharePoint 2019 is formally released</a:t>
            </a:r>
            <a:endParaRPr lang="en-US" sz="1400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98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0645" y="167921"/>
            <a:ext cx="63834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5C2A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 2019 – Boundaries &amp; Limits</a:t>
            </a:r>
            <a:endParaRPr lang="en-US" sz="3600" dirty="0">
              <a:solidFill>
                <a:srgbClr val="005C2A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223190" y="1353594"/>
            <a:ext cx="2186216" cy="1092607"/>
          </a:xfrm>
          <a:prstGeom prst="rect">
            <a:avLst/>
          </a:prstGeom>
          <a:solidFill>
            <a:srgbClr val="DAEDEF">
              <a:lumMod val="90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File Upload Limit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223190" y="2475651"/>
            <a:ext cx="2186216" cy="1092607"/>
          </a:xfrm>
          <a:prstGeom prst="rect">
            <a:avLst/>
          </a:prstGeom>
          <a:solidFill>
            <a:srgbClr val="DAF7AB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File URL Length</a:t>
            </a:r>
            <a:endParaRPr lang="en-US" sz="1200" b="1" dirty="0">
              <a:solidFill>
                <a:srgbClr val="0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223190" y="3597708"/>
            <a:ext cx="2186216" cy="1092607"/>
          </a:xfrm>
          <a:prstGeom prst="rect">
            <a:avLst/>
          </a:prstGeom>
          <a:solidFill>
            <a:srgbClr val="ECEC70"/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Content DB Size Limit</a:t>
            </a:r>
            <a:endParaRPr lang="en-US" sz="1200" b="1" dirty="0">
              <a:solidFill>
                <a:srgbClr val="0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223190" y="4727091"/>
            <a:ext cx="2186216" cy="1092607"/>
          </a:xfrm>
          <a:prstGeom prst="rect">
            <a:avLst/>
          </a:prstGeom>
          <a:solidFill>
            <a:srgbClr val="FFFFFF">
              <a:lumMod val="85000"/>
            </a:srgbClr>
          </a:solidFill>
          <a:ln w="3175" cap="flat" cmpd="sng" algn="ctr">
            <a:noFill/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Count of Artefacts on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Home Page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485606" y="1353594"/>
            <a:ext cx="2667000" cy="1054709"/>
          </a:xfrm>
          <a:prstGeom prst="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15 GB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5485606" y="2454708"/>
            <a:ext cx="2667000" cy="1092607"/>
          </a:xfrm>
          <a:prstGeom prst="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400 Unicode Units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485606" y="3597708"/>
            <a:ext cx="2667000" cy="1092607"/>
          </a:xfrm>
          <a:prstGeom prst="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4 TB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485606" y="4740709"/>
            <a:ext cx="2667000" cy="1078990"/>
          </a:xfrm>
          <a:prstGeom prst="rect">
            <a:avLst/>
          </a:prstGeom>
          <a:noFill/>
          <a:ln w="3175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miter lim="800000"/>
            <a:headEnd type="none" w="sm" len="sm"/>
            <a:tailEnd type="triangl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30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1875" y="6063040"/>
            <a:ext cx="10823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**</a:t>
            </a:r>
            <a:r>
              <a:rPr lang="en-US" sz="14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 </a:t>
            </a:r>
            <a:r>
              <a:rPr lang="en-US" sz="1400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The information above is indicative and may change when SharePoint 2019 is formally released</a:t>
            </a:r>
            <a:endParaRPr lang="en-US" sz="1400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30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0645" y="167921"/>
            <a:ext cx="69467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5C2A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 2019 – Capacity Requirements</a:t>
            </a:r>
            <a:endParaRPr lang="en-US" sz="3600" dirty="0">
              <a:solidFill>
                <a:srgbClr val="005C2A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60837"/>
              </p:ext>
            </p:extLst>
          </p:nvPr>
        </p:nvGraphicFramePr>
        <p:xfrm>
          <a:off x="532606" y="1169194"/>
          <a:ext cx="11175260" cy="4394200"/>
        </p:xfrm>
        <a:graphic>
          <a:graphicData uri="http://schemas.openxmlformats.org/drawingml/2006/table">
            <a:tbl>
              <a:tblPr firstRow="1" bandRow="1"/>
              <a:tblGrid>
                <a:gridCol w="2235052">
                  <a:extLst>
                    <a:ext uri="{9D8B030D-6E8A-4147-A177-3AD203B41FA5}">
                      <a16:colId xmlns:a16="http://schemas.microsoft.com/office/drawing/2014/main" val="3876687583"/>
                    </a:ext>
                  </a:extLst>
                </a:gridCol>
                <a:gridCol w="2235052">
                  <a:extLst>
                    <a:ext uri="{9D8B030D-6E8A-4147-A177-3AD203B41FA5}">
                      <a16:colId xmlns:a16="http://schemas.microsoft.com/office/drawing/2014/main" val="669854652"/>
                    </a:ext>
                  </a:extLst>
                </a:gridCol>
                <a:gridCol w="2235052">
                  <a:extLst>
                    <a:ext uri="{9D8B030D-6E8A-4147-A177-3AD203B41FA5}">
                      <a16:colId xmlns:a16="http://schemas.microsoft.com/office/drawing/2014/main" val="1578551206"/>
                    </a:ext>
                  </a:extLst>
                </a:gridCol>
                <a:gridCol w="2235052">
                  <a:extLst>
                    <a:ext uri="{9D8B030D-6E8A-4147-A177-3AD203B41FA5}">
                      <a16:colId xmlns:a16="http://schemas.microsoft.com/office/drawing/2014/main" val="1341997025"/>
                    </a:ext>
                  </a:extLst>
                </a:gridCol>
                <a:gridCol w="2235052">
                  <a:extLst>
                    <a:ext uri="{9D8B030D-6E8A-4147-A177-3AD203B41FA5}">
                      <a16:colId xmlns:a16="http://schemas.microsoft.com/office/drawing/2014/main" val="2414766475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Server Type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Farm Type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RAM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Processor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Hard Disk Space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317802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SQL Server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DEV</a:t>
                      </a:r>
                      <a:r>
                        <a:rPr lang="en-US" sz="1600" baseline="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/ TEST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16 GB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/>
                        <a:t>64-bit, 4 cores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/>
                        <a:t>80 GB for system drive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100 GB for second drive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029397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SQL Server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PILT/UAT/PROD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24 GB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11719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64-bit, 4 cores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80 GB for system drive </a:t>
                      </a:r>
                    </a:p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100 GB for second drive and additional drives 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82480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Web/</a:t>
                      </a:r>
                      <a:r>
                        <a:rPr lang="en-US" sz="1600" baseline="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Application Server in 3-tier Farm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DEV / TEST</a:t>
                      </a:r>
                    </a:p>
                    <a:p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12 GB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64-bit, 4 cores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/>
                        <a:t>80 GB for system drive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80 GB for second drive 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520892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Web/ Application Server in 3-tier Farm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PILT/UAT/PROD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16 GB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64-bit, 4 cores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80 GB for system drive </a:t>
                      </a:r>
                    </a:p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80 GB for second drive and additional drives 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978490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450859" y="5896800"/>
            <a:ext cx="10823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**</a:t>
            </a:r>
            <a:r>
              <a:rPr lang="en-US" sz="14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 </a:t>
            </a:r>
            <a:r>
              <a:rPr lang="en-US" sz="1400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The information above is indicative and may change when SharePoint 2019 is formally released</a:t>
            </a:r>
            <a:endParaRPr lang="en-US" sz="1400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476" y="5563394"/>
            <a:ext cx="10823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*</a:t>
            </a:r>
            <a:r>
              <a:rPr lang="en-US" sz="14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 </a:t>
            </a:r>
            <a:r>
              <a:rPr lang="en-US" sz="1400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There has been no significant change from SP 2016 to SP 2019 w.r.t. the MinRole Model</a:t>
            </a:r>
            <a:endParaRPr lang="en-US" sz="1400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66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937227"/>
              </p:ext>
            </p:extLst>
          </p:nvPr>
        </p:nvGraphicFramePr>
        <p:xfrm>
          <a:off x="189706" y="1113314"/>
          <a:ext cx="11810999" cy="4907280"/>
        </p:xfrm>
        <a:graphic>
          <a:graphicData uri="http://schemas.openxmlformats.org/drawingml/2006/table">
            <a:tbl>
              <a:tblPr firstRow="1" bandRow="1"/>
              <a:tblGrid>
                <a:gridCol w="2079965">
                  <a:extLst>
                    <a:ext uri="{9D8B030D-6E8A-4147-A177-3AD203B41FA5}">
                      <a16:colId xmlns:a16="http://schemas.microsoft.com/office/drawing/2014/main" val="1648064145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143509876"/>
                    </a:ext>
                  </a:extLst>
                </a:gridCol>
                <a:gridCol w="7826034">
                  <a:extLst>
                    <a:ext uri="{9D8B030D-6E8A-4147-A177-3AD203B41FA5}">
                      <a16:colId xmlns:a16="http://schemas.microsoft.com/office/drawing/2014/main" val="901709927"/>
                    </a:ext>
                  </a:extLst>
                </a:gridCol>
              </a:tblGrid>
              <a:tr h="3286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Server Type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Component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Specification</a:t>
                      </a:r>
                      <a:endParaRPr lang="en-US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207408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11719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Database</a:t>
                      </a:r>
                      <a:r>
                        <a:rPr lang="en-US" sz="1400" b="1" baseline="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Server</a:t>
                      </a:r>
                      <a:endParaRPr lang="en-US" sz="1400" b="1" dirty="0" smtClean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b="1" dirty="0" smtClean="0">
                          <a:solidFill>
                            <a:srgbClr val="00B05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SQL Server</a:t>
                      </a:r>
                      <a:endParaRPr lang="en-US" sz="1400" b="1" dirty="0">
                        <a:solidFill>
                          <a:srgbClr val="00B05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nn-NO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Microsoft SQL Server 2016 RTM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24813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Operating System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11719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Windows Server 2016/ 2019 Standard or Datacenter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11810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11719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SharePoint Server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Operating</a:t>
                      </a:r>
                      <a:r>
                        <a:rPr lang="en-US" sz="1400" b="1" baseline="0" dirty="0" smtClean="0">
                          <a:solidFill>
                            <a:srgbClr val="0070C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System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Windows Server 2016/ 2019 Standard or Datacenter (Desktop Experience)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014991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Disk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Format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Resilient File System (</a:t>
                      </a:r>
                      <a:r>
                        <a:rPr lang="en-US" sz="1400" dirty="0" err="1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ReFS</a:t>
                      </a:r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)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984359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Other Components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Web Server (IIS) role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069282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Application Server role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336056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Microsoft .NET Framework version 4.7.2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266382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Microsoft SQL Server 2012 Service Pack 4 Native Client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239590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Microsoft WCF Data Services 5.6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464227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Microsoft Identity Extensions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58742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Microsoft Information Protection and Control Client (MSIPC)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831131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Microsoft Sync Framework Runtime v1.0 SP1 (x64)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572463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Windows Server </a:t>
                      </a:r>
                      <a:r>
                        <a:rPr lang="en-US" sz="1400" dirty="0" err="1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AppFabric</a:t>
                      </a:r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1.1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632738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dk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dk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Visual C++ Redistributable Package for Visual Studio 2012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797899"/>
                  </a:ext>
                </a:extLst>
              </a:tr>
              <a:tr h="3030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Visual C++ Redistributable Package for Visual Studio 2017</a:t>
                      </a:r>
                      <a:endParaRPr lang="en-US" sz="14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675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96532" y="6380814"/>
            <a:ext cx="8028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**</a:t>
            </a:r>
            <a:r>
              <a:rPr lang="en-US" sz="1400" dirty="0" smtClean="0">
                <a:solidFill>
                  <a:srgbClr val="000000"/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 </a:t>
            </a:r>
            <a:r>
              <a:rPr lang="en-US" sz="1400" dirty="0" smtClean="0">
                <a:solidFill>
                  <a:srgbClr val="2D2D8A">
                    <a:lumMod val="75000"/>
                  </a:srgbClr>
                </a:solidFill>
                <a:latin typeface="Segoe UI" panose="020B0502040204020203" pitchFamily="34" charset="0"/>
                <a:ea typeface="MS PGothic" pitchFamily="34" charset="-128"/>
                <a:cs typeface="Segoe UI" panose="020B0502040204020203" pitchFamily="34" charset="0"/>
              </a:rPr>
              <a:t>The information above is indicative and may change when SharePoint 2019 is formally released</a:t>
            </a:r>
            <a:endParaRPr lang="en-US" sz="1400" dirty="0">
              <a:solidFill>
                <a:srgbClr val="2D2D8A">
                  <a:lumMod val="75000"/>
                </a:srgbClr>
              </a:solidFill>
              <a:latin typeface="Segoe UI" panose="020B0502040204020203" pitchFamily="34" charset="0"/>
              <a:ea typeface="MS PGothic" pitchFamily="34" charset="-128"/>
              <a:cs typeface="Segoe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0645" y="167921"/>
            <a:ext cx="5835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5C2A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 - Software Requirements</a:t>
            </a:r>
            <a:endParaRPr lang="en-US" sz="3600" dirty="0">
              <a:solidFill>
                <a:srgbClr val="005C2A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93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965</Words>
  <Application>Microsoft Office PowerPoint</Application>
  <PresentationFormat>Widescreen</PresentationFormat>
  <Paragraphs>179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MS PGothic</vt:lpstr>
      <vt:lpstr>Arial</vt:lpstr>
      <vt:lpstr>Calibri</vt:lpstr>
      <vt:lpstr>Calibri Light</vt:lpstr>
      <vt:lpstr>Segoe UI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HCL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Debraj Das</dc:creator>
  <cp:lastModifiedBy>Janajit Dasgupta</cp:lastModifiedBy>
  <cp:revision>63</cp:revision>
  <dcterms:created xsi:type="dcterms:W3CDTF">2017-06-13T05:13:36Z</dcterms:created>
  <dcterms:modified xsi:type="dcterms:W3CDTF">2018-10-24T09:09:04Z</dcterms:modified>
</cp:coreProperties>
</file>